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4"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1410" y="12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033D6A-76AC-434A-BBBF-C05C44A56F17}"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033D6A-76AC-434A-BBBF-C05C44A56F17}"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033D6A-76AC-434A-BBBF-C05C44A56F17}"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033D6A-76AC-434A-BBBF-C05C44A56F17}"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033D6A-76AC-434A-BBBF-C05C44A56F17}" type="datetimeFigureOut">
              <a:rPr lang="en-US" smtClean="0"/>
              <a:pPr/>
              <a:t>8/2/2022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033D6A-76AC-434A-BBBF-C05C44A56F17}" type="datetimeFigureOut">
              <a:rPr lang="en-US" smtClean="0"/>
              <a:pPr/>
              <a:t>8/2/2022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33D6A-76AC-434A-BBBF-C05C44A56F17}" type="datetimeFigureOut">
              <a:rPr lang="en-US" smtClean="0"/>
              <a:pPr/>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033D6A-76AC-434A-BBBF-C05C44A56F17}"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033D6A-76AC-434A-BBBF-C05C44A56F17}"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033D6A-76AC-434A-BBBF-C05C44A56F17}"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033D6A-76AC-434A-BBBF-C05C44A56F17}"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721BF-C3A2-42E1-A4FC-3483D18DBD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33D6A-76AC-434A-BBBF-C05C44A56F17}" type="datetimeFigureOut">
              <a:rPr lang="en-US" smtClean="0"/>
              <a:pPr/>
              <a:t>8/2/2022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721BF-C3A2-42E1-A4FC-3483D18DBD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 DOS</a:t>
            </a:r>
            <a:endParaRPr lang="en-US" dirty="0"/>
          </a:p>
        </p:txBody>
      </p:sp>
      <p:sp>
        <p:nvSpPr>
          <p:cNvPr id="1026" name="AutoShape 2" descr="MS DOS Wallpapers - Wallpaper Ca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MS DOS Wallpapers - Wallpaper Ca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0" name="Picture 6" descr="Ms Dos designs, themes, templates and downloadable graphic elements on  Dribbble"/>
          <p:cNvPicPr>
            <a:picLocks noChangeAspect="1" noChangeArrowheads="1"/>
          </p:cNvPicPr>
          <p:nvPr/>
        </p:nvPicPr>
        <p:blipFill>
          <a:blip r:embed="rId2"/>
          <a:srcRect/>
          <a:stretch>
            <a:fillRect/>
          </a:stretch>
        </p:blipFill>
        <p:spPr bwMode="auto">
          <a:xfrm>
            <a:off x="0" y="1071546"/>
            <a:ext cx="9144000" cy="578645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0"/>
            <a:ext cx="9144000" cy="7984136"/>
          </a:xfrm>
          <a:prstGeom prst="rect">
            <a:avLst/>
          </a:prstGeom>
          <a:solidFill>
            <a:srgbClr val="FFFFFF"/>
          </a:solidFill>
          <a:ln w="9525">
            <a:noFill/>
            <a:miter lim="800000"/>
            <a:headEnd/>
            <a:tailEnd/>
          </a:ln>
          <a:effectLst/>
        </p:spPr>
        <p:txBody>
          <a:bodyPr vert="horz" wrap="square" lIns="0" tIns="158700" rIns="0" bIns="1587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323232"/>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400" b="1" dirty="0">
              <a:solidFill>
                <a:srgbClr val="323232"/>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323232"/>
                </a:solidFill>
                <a:effectLst/>
                <a:latin typeface="Arial" pitchFamily="34" charset="0"/>
                <a:cs typeface="Arial" pitchFamily="34" charset="0"/>
              </a:rPr>
              <a:t>What is MS-DOS (Microsoft Disk Operating System)?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6C6C6C"/>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400" dirty="0">
              <a:solidFill>
                <a:srgbClr val="6C6C6C"/>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6C6C6C"/>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6C6C6C"/>
                </a:solidFill>
                <a:effectLst/>
                <a:latin typeface="Arial" pitchFamily="34" charset="0"/>
                <a:cs typeface="Arial" pitchFamily="34" charset="0"/>
              </a:rPr>
              <a:t>MS-DOS stands for Microsoft Disk Operating System and is also known as Microsoft DOS. MS-DOS was the Microsoft-marketed version of the first operating system to be widely installed on personal computers (PCs). It was essentially the same OS that Bill Gate's young company developed for IBM as Personal Computer - Disk Operating System (PC-DOS).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6C6C6C"/>
                </a:solidFill>
                <a:effectLst/>
                <a:latin typeface="Arial" pitchFamily="34" charset="0"/>
                <a:cs typeface="Arial" pitchFamily="34" charset="0"/>
              </a:rPr>
              <a:t>In 1981, IBM licensed and marketed its PC-DOS rebranding of MS-DOS to run on IBM PCs. MS-DOS was released for x86 computers, went through eight major versions and was ultimately retired from all active support in 2006.</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6C6C6C"/>
                </a:solidFill>
                <a:effectLst/>
                <a:latin typeface="Arial" pitchFamily="34" charset="0"/>
                <a:cs typeface="Arial" pitchFamily="34" charset="0"/>
              </a:rPr>
              <a:t>Most users of either DOS system simply referred to it as </a:t>
            </a:r>
            <a:r>
              <a:rPr kumimoji="0" lang="en-US" sz="2400" b="0" i="0" u="none" strike="noStrike" cap="none" normalizeH="0" dirty="0" smtClean="0">
                <a:ln>
                  <a:noFill/>
                </a:ln>
                <a:solidFill>
                  <a:srgbClr val="6C6C6C"/>
                </a:solidFill>
                <a:effectLst/>
                <a:latin typeface="Arial" pitchFamily="34" charset="0"/>
                <a:cs typeface="Arial" pitchFamily="34" charset="0"/>
              </a:rPr>
              <a:t> Disk operating </a:t>
            </a:r>
            <a:r>
              <a:rPr kumimoji="0" lang="en-US" sz="2400" b="0" i="0" u="none" strike="noStrike" cap="none" normalizeH="0" dirty="0" err="1" smtClean="0">
                <a:ln>
                  <a:noFill/>
                </a:ln>
                <a:solidFill>
                  <a:srgbClr val="6C6C6C"/>
                </a:solidFill>
                <a:effectLst/>
                <a:latin typeface="Arial" pitchFamily="34" charset="0"/>
                <a:cs typeface="Arial" pitchFamily="34" charset="0"/>
              </a:rPr>
              <a:t>system.</a:t>
            </a:r>
            <a:r>
              <a:rPr kumimoji="0" lang="en-US" sz="2400" b="0" i="0" u="none" strike="noStrike" cap="none" normalizeH="0" baseline="0" dirty="0" err="1" smtClean="0">
                <a:ln>
                  <a:noFill/>
                </a:ln>
                <a:solidFill>
                  <a:srgbClr val="6C6C6C"/>
                </a:solidFill>
                <a:effectLst/>
                <a:latin typeface="Arial" pitchFamily="34" charset="0"/>
                <a:cs typeface="Arial" pitchFamily="34" charset="0"/>
              </a:rPr>
              <a:t>Like</a:t>
            </a:r>
            <a:r>
              <a:rPr kumimoji="0" lang="en-US" sz="2400" b="0" i="0" u="none" strike="noStrike" cap="none" normalizeH="0" baseline="0" dirty="0" smtClean="0">
                <a:ln>
                  <a:noFill/>
                </a:ln>
                <a:solidFill>
                  <a:srgbClr val="6C6C6C"/>
                </a:solidFill>
                <a:effectLst/>
                <a:latin typeface="Arial" pitchFamily="34" charset="0"/>
                <a:cs typeface="Arial" pitchFamily="34" charset="0"/>
              </a:rPr>
              <a:t> PC-DOS, MS-DOS was -- and still is -- a non-graphical, line-oriented, command-driven OS. It has a relatively simple but not overly friendly user interface. Its prompt to enter an MS-DOS command looks like this:</a:t>
            </a:r>
            <a:endParaRPr kumimoji="0" lang="en-US" sz="2400" b="0" i="0" u="none" strike="noStrike" cap="none" normalizeH="0" baseline="0" dirty="0" smtClean="0">
              <a:ln>
                <a:noFill/>
              </a:ln>
              <a:solidFill>
                <a:srgbClr val="323232"/>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23232"/>
                </a:solidFill>
                <a:effectLst/>
                <a:latin typeface="Courier New" pitchFamily="49" charset="0"/>
                <a:cs typeface="Courier New" pitchFamily="49" charset="0"/>
              </a:rPr>
              <a:t>C</a:t>
            </a:r>
            <a:r>
              <a:rPr kumimoji="0" lang="en-US" sz="2400" b="0" i="0" u="none" strike="noStrike" cap="none" normalizeH="0" baseline="0" dirty="0" smtClean="0">
                <a:ln>
                  <a:noFill/>
                </a:ln>
                <a:solidFill>
                  <a:srgbClr val="323232"/>
                </a:solidFill>
                <a:effectLst/>
                <a:latin typeface="Courier New" pitchFamily="49" charset="0"/>
                <a:cs typeface="Courier New" pitchFamily="49" charset="0"/>
              </a:rPr>
              <a:t>:&gt;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
            <a:ext cx="9144000" cy="5262979"/>
          </a:xfrm>
          <a:prstGeom prst="rect">
            <a:avLst/>
          </a:prstGeom>
        </p:spPr>
        <p:txBody>
          <a:bodyPr wrap="square">
            <a:spAutoFit/>
          </a:bodyPr>
          <a:lstStyle/>
          <a:p>
            <a:pPr lvl="0" eaLnBrk="0" fontAlgn="base" hangingPunct="0">
              <a:spcBef>
                <a:spcPct val="0"/>
              </a:spcBef>
              <a:spcAft>
                <a:spcPct val="0"/>
              </a:spcAft>
              <a:buFont typeface="Arial" pitchFamily="34" charset="0"/>
              <a:buChar char="•"/>
            </a:pPr>
            <a:r>
              <a:rPr lang="en-US" sz="2400" dirty="0" smtClean="0">
                <a:solidFill>
                  <a:srgbClr val="6C6C6C"/>
                </a:solidFill>
                <a:latin typeface="Arial" pitchFamily="34" charset="0"/>
                <a:cs typeface="Arial" pitchFamily="34" charset="0"/>
              </a:rPr>
              <a:t>The </a:t>
            </a:r>
            <a:r>
              <a:rPr lang="en-US" sz="2400" dirty="0" smtClean="0">
                <a:solidFill>
                  <a:srgbClr val="6C6C6C"/>
                </a:solidFill>
                <a:latin typeface="Arial" pitchFamily="34" charset="0"/>
                <a:cs typeface="Arial" pitchFamily="34" charset="0"/>
              </a:rPr>
              <a:t>default command prompt shows the disk drive currently in use. This type of computer interface, where commands are input in response to a text prompt, is called a command-line interface .</a:t>
            </a:r>
            <a:endParaRPr lang="en-US" sz="2400" dirty="0" smtClean="0">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sz="2400" dirty="0" smtClean="0">
                <a:solidFill>
                  <a:srgbClr val="6C6C6C"/>
                </a:solidFill>
                <a:latin typeface="Arial" pitchFamily="34" charset="0"/>
                <a:cs typeface="Arial" pitchFamily="34" charset="0"/>
              </a:rPr>
              <a:t>In this example, drive "C:" represents the system's primary hard disk drive. When </a:t>
            </a:r>
            <a:r>
              <a:rPr lang="en-US" sz="2400" dirty="0" smtClean="0">
                <a:latin typeface="Arial" pitchFamily="34" charset="0"/>
                <a:cs typeface="Arial" pitchFamily="34" charset="0"/>
              </a:rPr>
              <a:t>booting </a:t>
            </a:r>
            <a:r>
              <a:rPr lang="en-US" sz="2400" dirty="0" smtClean="0">
                <a:solidFill>
                  <a:srgbClr val="6C6C6C"/>
                </a:solidFill>
                <a:latin typeface="Arial" pitchFamily="34" charset="0"/>
                <a:cs typeface="Arial" pitchFamily="34" charset="0"/>
              </a:rPr>
              <a:t>MS-DOS from a floppy disk, the command prompt would be A:&gt; where "A:" represents the primary floppy disk drive.</a:t>
            </a:r>
            <a:endParaRPr lang="en-US" sz="2400" dirty="0" smtClean="0">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sz="2400" dirty="0" smtClean="0">
                <a:solidFill>
                  <a:srgbClr val="6C6C6C"/>
                </a:solidFill>
                <a:latin typeface="Arial" pitchFamily="34" charset="0"/>
                <a:cs typeface="Arial" pitchFamily="34" charset="0"/>
              </a:rPr>
              <a:t>The first version of the Microsoft Windows OS was really an application that ran on top of MS-DOS. Today, Windows operating systems emulate MS-DOS to continue to support DOS -- or a DOS-like user interface -- for special purposes.</a:t>
            </a:r>
            <a:endParaRPr lang="en-US" sz="2400" dirty="0" smtClean="0">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sz="2400" dirty="0" smtClean="0">
                <a:solidFill>
                  <a:srgbClr val="6C6C6C"/>
                </a:solidFill>
                <a:latin typeface="Arial" pitchFamily="34" charset="0"/>
                <a:cs typeface="Arial" pitchFamily="34" charset="0"/>
              </a:rPr>
              <a:t>In the 1970s before the PC was invented, IBM had a different and unrelated DOS that ran on smaller business computers. It was replaced by IBM's VSE (Virtual Storage Extended) OS</a:t>
            </a:r>
            <a:r>
              <a:rPr lang="en-US" dirty="0" smtClean="0">
                <a:solidFill>
                  <a:srgbClr val="6C6C6C"/>
                </a:solidFill>
                <a:latin typeface="Arial" pitchFamily="34" charset="0"/>
                <a:cs typeface="Arial" pitchFamily="34" charset="0"/>
              </a:rPr>
              <a:t>.</a:t>
            </a:r>
            <a:endParaRPr lang="en-US" dirty="0" smtClean="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01862"/>
          </a:xfrm>
          <a:prstGeom prst="rect">
            <a:avLst/>
          </a:prstGeom>
        </p:spPr>
        <p:txBody>
          <a:bodyPr wrap="square">
            <a:spAutoFit/>
          </a:bodyPr>
          <a:lstStyle/>
          <a:p>
            <a:r>
              <a:rPr lang="en-US" sz="4000" b="1" dirty="0"/>
              <a:t>MS-DOS version history</a:t>
            </a:r>
          </a:p>
          <a:p>
            <a:r>
              <a:rPr lang="en-US" dirty="0"/>
              <a:t>The history of MS-DOS is inextricably linked to the development of the personal computer, the IBM branded PC-DOS version and Microsoft Windows -- which originally was implemented as a graphical program running on MS-DOS.</a:t>
            </a:r>
          </a:p>
          <a:p>
            <a:r>
              <a:rPr lang="en-US" dirty="0"/>
              <a:t>Here is a time line of MS-DOS milestones:</a:t>
            </a:r>
          </a:p>
          <a:p>
            <a:r>
              <a:rPr lang="en-US" b="1" dirty="0"/>
              <a:t>1981.</a:t>
            </a:r>
            <a:r>
              <a:rPr lang="en-US" dirty="0"/>
              <a:t> Microsoft buys the precursor OS to MS-DOS called 86-DOS -- also known as the Quick and Dirty Operating System -- from Seattle Computer Products and renames it MS-DOS.</a:t>
            </a:r>
          </a:p>
          <a:p>
            <a:r>
              <a:rPr lang="en-US" b="1" dirty="0"/>
              <a:t>1982.</a:t>
            </a:r>
            <a:r>
              <a:rPr lang="en-US" dirty="0"/>
              <a:t> MS-DOS version 1.24 is supplied to IBM and released as PC-DOS 1.1.</a:t>
            </a:r>
          </a:p>
          <a:p>
            <a:r>
              <a:rPr lang="en-US" b="1" dirty="0"/>
              <a:t>1983.</a:t>
            </a:r>
            <a:r>
              <a:rPr lang="en-US" dirty="0"/>
              <a:t> MS-DOS 2.0 is released to accompany IBM's hard-drive-equipped computer, the IBM PC XT. This MS-DOS version added support for hard drives and subdirectories.</a:t>
            </a:r>
          </a:p>
          <a:p>
            <a:r>
              <a:rPr lang="en-US" b="1" dirty="0"/>
              <a:t>1984.</a:t>
            </a:r>
            <a:r>
              <a:rPr lang="en-US" dirty="0"/>
              <a:t> MS-DOS 3.1 is released in Europe. It is the first MS-DOS version to include local area network support.</a:t>
            </a:r>
          </a:p>
          <a:p>
            <a:r>
              <a:rPr lang="en-US" b="1" dirty="0"/>
              <a:t>1985.</a:t>
            </a:r>
            <a:r>
              <a:rPr lang="en-US" dirty="0"/>
              <a:t> Microsoft releases MS-DOS 3.2 to IBM.</a:t>
            </a:r>
          </a:p>
          <a:p>
            <a:r>
              <a:rPr lang="en-US" b="1" dirty="0"/>
              <a:t>1987.</a:t>
            </a:r>
            <a:r>
              <a:rPr lang="en-US" dirty="0"/>
              <a:t> MS-DOS 3.3 ships with support for 3.5-inch floppy disks (1.44 Mb).</a:t>
            </a:r>
          </a:p>
          <a:p>
            <a:r>
              <a:rPr lang="en-US" b="1" dirty="0"/>
              <a:t>1988.</a:t>
            </a:r>
            <a:r>
              <a:rPr lang="en-US" dirty="0"/>
              <a:t> MS-DOS 4.01 ships with support for larger hard drives up to 2 </a:t>
            </a:r>
            <a:r>
              <a:rPr lang="en-US" dirty="0" err="1"/>
              <a:t>Gb</a:t>
            </a:r>
            <a:r>
              <a:rPr lang="en-US" dirty="0"/>
              <a:t>.</a:t>
            </a:r>
          </a:p>
          <a:p>
            <a:r>
              <a:rPr lang="en-US" b="1" dirty="0"/>
              <a:t>1991.</a:t>
            </a:r>
            <a:r>
              <a:rPr lang="en-US" dirty="0"/>
              <a:t> MS-DOS 5.0 ships. It is a major update that replaced GW-BASIC with Microsoft QBasic. It added the EDIT full-screen text editor, an improved memory manager and support for dual-density 3.5-inch disks (2.88 Mb). This was the last version of MS-DOS developed with IBM's PC-DOS.</a:t>
            </a:r>
          </a:p>
          <a:p>
            <a:r>
              <a:rPr lang="en-US" b="1" dirty="0"/>
              <a:t>1992.</a:t>
            </a:r>
            <a:r>
              <a:rPr lang="en-US" dirty="0"/>
              <a:t> MS-DOS 6.0 ships with disk management tools and backup and file transfer tools.</a:t>
            </a:r>
          </a:p>
          <a:p>
            <a:r>
              <a:rPr lang="en-US" b="1" dirty="0"/>
              <a:t>1994.</a:t>
            </a:r>
            <a:r>
              <a:rPr lang="en-US" dirty="0"/>
              <a:t> MS-DOS 6.22 is the last Microsoft release of standalone MS-DOS.</a:t>
            </a:r>
          </a:p>
          <a:p>
            <a:r>
              <a:rPr lang="en-US" b="1" dirty="0"/>
              <a:t>1995.</a:t>
            </a:r>
            <a:r>
              <a:rPr lang="en-US" dirty="0"/>
              <a:t> The CLI implemented in Windows 95 represents itself as MS-DOS 7.0.</a:t>
            </a:r>
          </a:p>
          <a:p>
            <a:r>
              <a:rPr lang="en-US" b="1" dirty="0"/>
              <a:t>2000.</a:t>
            </a:r>
            <a:r>
              <a:rPr lang="en-US" dirty="0"/>
              <a:t> MS-DOS 8.0 is included in Windows ME. It is the last version of MS-DOS.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0"/>
            <a:ext cx="9188360" cy="3489680"/>
          </a:xfrm>
          <a:prstGeom prst="rect">
            <a:avLst/>
          </a:prstGeom>
          <a:solidFill>
            <a:srgbClr val="FFFFFF"/>
          </a:solidFill>
          <a:ln w="9525">
            <a:noFill/>
            <a:miter lim="800000"/>
            <a:headEnd/>
            <a:tailEnd/>
          </a:ln>
          <a:effectLst/>
        </p:spPr>
        <p:txBody>
          <a:bodyPr vert="horz" wrap="square" lIns="166635" tIns="0" rIns="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500" b="1" i="0" u="none" strike="noStrike" cap="none" normalizeH="0" baseline="0" dirty="0" smtClean="0">
              <a:ln>
                <a:noFill/>
              </a:ln>
              <a:solidFill>
                <a:srgbClr val="323232"/>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323232"/>
                </a:solidFill>
                <a:effectLst/>
                <a:latin typeface="Arial" pitchFamily="34" charset="0"/>
                <a:cs typeface="Arial" pitchFamily="34" charset="0"/>
              </a:rPr>
              <a:t>MS-DOS commands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Entered at the command prompt, MS-DOS commands are default functions included in the OS.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Depending on which version is being used, there are about 100 MS-DOS commands.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Other types of executable programs, while not a part of the OS, are entered at the command line in the same way as DOS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 commands. Executable programs include these two:</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smtClean="0">
                <a:ln>
                  <a:noFill/>
                </a:ln>
                <a:solidFill>
                  <a:srgbClr val="666666"/>
                </a:solidFill>
                <a:effectLst/>
                <a:latin typeface="Arial" pitchFamily="34" charset="0"/>
                <a:cs typeface="Arial" pitchFamily="34" charset="0"/>
              </a:rPr>
              <a:t>Batch files</a:t>
            </a:r>
            <a:r>
              <a:rPr kumimoji="0" lang="en-US" sz="1400" b="0" i="0" u="none" strike="noStrike" cap="none" normalizeH="0" baseline="0" dirty="0" smtClean="0">
                <a:ln>
                  <a:noFill/>
                </a:ln>
                <a:solidFill>
                  <a:srgbClr val="666666"/>
                </a:solidFill>
                <a:effectLst/>
                <a:latin typeface="Arial" pitchFamily="34" charset="0"/>
                <a:cs typeface="Arial" pitchFamily="34" charset="0"/>
              </a:rPr>
              <a:t> are text files containing sequences of MS-DOS commands that use programming constructs such as </a:t>
            </a:r>
            <a:r>
              <a:rPr kumimoji="0" lang="en-US" sz="1400" b="0" i="0" u="none" strike="noStrike" cap="none" normalizeH="0" dirty="0" smtClean="0">
                <a:ln>
                  <a:noFill/>
                </a:ln>
                <a:solidFill>
                  <a:srgbClr val="666666"/>
                </a:solidFill>
                <a:effectLst/>
                <a:latin typeface="Arial" pitchFamily="34" charset="0"/>
                <a:cs typeface="Arial" pitchFamily="34" charset="0"/>
              </a:rPr>
              <a:t> loop</a:t>
            </a:r>
            <a:endParaRPr kumimoji="0" lang="en-US" sz="1400" b="0" i="0" u="none" strike="noStrike" cap="none" normalizeH="0" baseline="0" dirty="0" smtClean="0">
              <a:ln>
                <a:noFill/>
              </a:ln>
              <a:solidFill>
                <a:srgbClr val="666666"/>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rgbClr val="666666"/>
                </a:solidFill>
                <a:effectLst/>
                <a:latin typeface="Arial" pitchFamily="34" charset="0"/>
                <a:cs typeface="Arial" pitchFamily="34" charset="0"/>
              </a:rPr>
              <a:t>and GOTO statements. Batch</a:t>
            </a:r>
            <a:r>
              <a:rPr kumimoji="0" lang="en-US" sz="1400" b="0" i="0" u="none" strike="noStrike" cap="none" normalizeH="0" dirty="0" smtClean="0">
                <a:ln>
                  <a:noFill/>
                </a:ln>
                <a:solidFill>
                  <a:srgbClr val="666666"/>
                </a:solidFill>
                <a:effectLst/>
                <a:latin typeface="Arial" pitchFamily="34" charset="0"/>
                <a:cs typeface="Arial" pitchFamily="34" charset="0"/>
              </a:rPr>
              <a:t> file </a:t>
            </a:r>
            <a:r>
              <a:rPr kumimoji="0" lang="en-US" sz="1400" b="0" i="0" u="none" strike="noStrike" cap="none" normalizeH="0" baseline="0" dirty="0" smtClean="0">
                <a:ln>
                  <a:noFill/>
                </a:ln>
                <a:solidFill>
                  <a:srgbClr val="666666"/>
                </a:solidFill>
                <a:effectLst/>
                <a:latin typeface="Arial" pitchFamily="34" charset="0"/>
                <a:cs typeface="Arial" pitchFamily="34" charset="0"/>
              </a:rPr>
              <a:t>can include MS-DOS commands as well as application programs.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smtClean="0">
                <a:ln>
                  <a:noFill/>
                </a:ln>
                <a:solidFill>
                  <a:srgbClr val="666666"/>
                </a:solidFill>
                <a:effectLst/>
                <a:latin typeface="Arial" pitchFamily="34" charset="0"/>
                <a:cs typeface="Arial" pitchFamily="34" charset="0"/>
              </a:rPr>
              <a:t>Application programs</a:t>
            </a:r>
            <a:r>
              <a:rPr kumimoji="0" lang="en-US" sz="1400" b="0" i="0" u="none" strike="noStrike" cap="none" normalizeH="0" baseline="0" dirty="0" smtClean="0">
                <a:ln>
                  <a:noFill/>
                </a:ln>
                <a:solidFill>
                  <a:srgbClr val="666666"/>
                </a:solidFill>
                <a:effectLst/>
                <a:latin typeface="Arial" pitchFamily="34" charset="0"/>
                <a:cs typeface="Arial" pitchFamily="34" charset="0"/>
              </a:rPr>
              <a:t> are binary executable files that have been compiled from source code.</a:t>
            </a:r>
            <a:endParaRPr kumimoji="0" lang="en-US" sz="1400" b="0" i="0" u="none" strike="noStrike" cap="none" normalizeH="0" baseline="0" dirty="0" smtClean="0">
              <a:ln>
                <a:noFill/>
              </a:ln>
              <a:solidFill>
                <a:srgbClr val="32323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Working at the command line was an important skill for early PC users. Most of those users worked primarily with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 applications such as spreadsheets, word</a:t>
            </a:r>
            <a:r>
              <a:rPr kumimoji="0" lang="en-US" sz="1400" b="0" i="0" u="none" strike="noStrike" cap="none" normalizeH="0" dirty="0" smtClean="0">
                <a:ln>
                  <a:noFill/>
                </a:ln>
                <a:solidFill>
                  <a:srgbClr val="6C6C6C"/>
                </a:solidFill>
                <a:effectLst/>
                <a:latin typeface="Arial" pitchFamily="34" charset="0"/>
                <a:cs typeface="Arial" pitchFamily="34" charset="0"/>
              </a:rPr>
              <a:t> Processor</a:t>
            </a:r>
            <a:r>
              <a:rPr kumimoji="0" lang="en-US" sz="1400" b="0" i="0" u="none" strike="noStrike" cap="none" normalizeH="0" baseline="0" dirty="0" smtClean="0">
                <a:ln>
                  <a:noFill/>
                </a:ln>
                <a:solidFill>
                  <a:srgbClr val="6C6C6C"/>
                </a:solidFill>
                <a:effectLst/>
                <a:latin typeface="Arial" pitchFamily="34" charset="0"/>
                <a:cs typeface="Arial" pitchFamily="34" charset="0"/>
              </a:rPr>
              <a:t> and file managers.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6C6C6C"/>
                </a:solidFill>
                <a:effectLst/>
                <a:latin typeface="Arial" pitchFamily="34" charset="0"/>
                <a:cs typeface="Arial" pitchFamily="34" charset="0"/>
              </a:rPr>
              <a:t>Common MS-DOS commands include the following:</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Table 4"/>
          <p:cNvGraphicFramePr>
            <a:graphicFrameLocks noGrp="1"/>
          </p:cNvGraphicFramePr>
          <p:nvPr/>
        </p:nvGraphicFramePr>
        <p:xfrm>
          <a:off x="214282" y="3464907"/>
          <a:ext cx="8715436" cy="2964488"/>
        </p:xfrm>
        <a:graphic>
          <a:graphicData uri="http://schemas.openxmlformats.org/drawingml/2006/table">
            <a:tbl>
              <a:tblPr/>
              <a:tblGrid>
                <a:gridCol w="2871788"/>
                <a:gridCol w="2871757"/>
                <a:gridCol w="2971891"/>
              </a:tblGrid>
              <a:tr h="225104">
                <a:tc>
                  <a:txBody>
                    <a:bodyPr/>
                    <a:lstStyle/>
                    <a:p>
                      <a:pPr fontAlgn="t"/>
                      <a:r>
                        <a:rPr lang="en-US" sz="800" b="1" i="0" dirty="0">
                          <a:solidFill>
                            <a:srgbClr val="FFFFFF"/>
                          </a:solidFill>
                          <a:latin typeface="Arial"/>
                        </a:rPr>
                        <a:t>Command</a:t>
                      </a: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008080"/>
                    </a:solidFill>
                  </a:tcPr>
                </a:tc>
                <a:tc>
                  <a:txBody>
                    <a:bodyPr/>
                    <a:lstStyle/>
                    <a:p>
                      <a:pPr fontAlgn="t"/>
                      <a:r>
                        <a:rPr lang="en-US" sz="800" b="1" i="0">
                          <a:solidFill>
                            <a:srgbClr val="FFFFFF"/>
                          </a:solidFill>
                          <a:latin typeface="Arial"/>
                        </a:rPr>
                        <a:t>Example</a:t>
                      </a: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008080"/>
                    </a:solidFill>
                  </a:tcPr>
                </a:tc>
                <a:tc>
                  <a:txBody>
                    <a:bodyPr/>
                    <a:lstStyle/>
                    <a:p>
                      <a:pPr fontAlgn="t"/>
                      <a:r>
                        <a:rPr lang="en-US" sz="800" b="1" i="0">
                          <a:solidFill>
                            <a:srgbClr val="FFFFFF"/>
                          </a:solidFill>
                          <a:latin typeface="Arial"/>
                        </a:rPr>
                        <a:t>Notes</a:t>
                      </a: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008080"/>
                    </a:solidFill>
                  </a:tcPr>
                </a:tc>
              </a:tr>
              <a:tr h="1034528">
                <a:tc>
                  <a:txBody>
                    <a:bodyPr/>
                    <a:lstStyle/>
                    <a:p>
                      <a:pPr fontAlgn="t"/>
                      <a:r>
                        <a:rPr lang="en-US" sz="1100" dirty="0">
                          <a:solidFill>
                            <a:srgbClr val="666666"/>
                          </a:solidFill>
                          <a:latin typeface="courier new"/>
                        </a:rPr>
                        <a:t>CD</a:t>
                      </a:r>
                      <a:endParaRPr lang="en-US" sz="1100" dirty="0">
                        <a:solidFill>
                          <a:srgbClr val="666666"/>
                        </a:solidFill>
                      </a:endParaRP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c>
                  <a:txBody>
                    <a:bodyPr/>
                    <a:lstStyle/>
                    <a:p>
                      <a:pPr fontAlgn="t"/>
                      <a:r>
                        <a:rPr lang="en-US" sz="1100" dirty="0">
                          <a:solidFill>
                            <a:srgbClr val="666666"/>
                          </a:solidFill>
                          <a:latin typeface="courier new"/>
                        </a:rPr>
                        <a:t>C:\&gt; CD \user\programs</a:t>
                      </a:r>
                      <a:r>
                        <a:rPr lang="en-US" sz="1100" dirty="0">
                          <a:solidFill>
                            <a:srgbClr val="666666"/>
                          </a:solidFill>
                        </a:rPr>
                        <a:t/>
                      </a:r>
                      <a:br>
                        <a:rPr lang="en-US" sz="1100" dirty="0">
                          <a:solidFill>
                            <a:srgbClr val="666666"/>
                          </a:solidFill>
                        </a:rPr>
                      </a:br>
                      <a:r>
                        <a:rPr lang="en-US" sz="1100" dirty="0">
                          <a:solidFill>
                            <a:srgbClr val="666666"/>
                          </a:solidFill>
                          <a:latin typeface="courier new"/>
                        </a:rPr>
                        <a:t>C:\user\programs&gt;</a:t>
                      </a:r>
                      <a:endParaRPr lang="en-US" sz="1100" dirty="0">
                        <a:solidFill>
                          <a:srgbClr val="666666"/>
                        </a:solidFill>
                      </a:endParaRP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c>
                  <a:txBody>
                    <a:bodyPr/>
                    <a:lstStyle/>
                    <a:p>
                      <a:pPr fontAlgn="t"/>
                      <a:r>
                        <a:rPr lang="en-US" sz="1100" dirty="0">
                          <a:solidFill>
                            <a:srgbClr val="666666"/>
                          </a:solidFill>
                        </a:rPr>
                        <a:t>Changes the current directory to the specified path. When entered with no path, it displays the current working directory's name. If the path is included in the command prompt, the prompt will change as in the example (see also PROMPT, below).</a:t>
                      </a: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r>
              <a:tr h="727505">
                <a:tc>
                  <a:txBody>
                    <a:bodyPr/>
                    <a:lstStyle/>
                    <a:p>
                      <a:pPr fontAlgn="t"/>
                      <a:r>
                        <a:rPr lang="en-US" sz="1100" dirty="0">
                          <a:solidFill>
                            <a:srgbClr val="666666"/>
                          </a:solidFill>
                          <a:latin typeface="courier new"/>
                        </a:rPr>
                        <a:t>CHKDSK</a:t>
                      </a:r>
                      <a:endParaRPr lang="en-US" sz="1100" dirty="0">
                        <a:solidFill>
                          <a:srgbClr val="666666"/>
                        </a:solidFill>
                      </a:endParaRP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c>
                  <a:txBody>
                    <a:bodyPr/>
                    <a:lstStyle/>
                    <a:p>
                      <a:pPr fontAlgn="t"/>
                      <a:r>
                        <a:rPr lang="en-US" sz="1100" dirty="0">
                          <a:solidFill>
                            <a:srgbClr val="666666"/>
                          </a:solidFill>
                          <a:latin typeface="courier new"/>
                        </a:rPr>
                        <a:t>C:\&gt; CHKDSK a:</a:t>
                      </a:r>
                      <a:endParaRPr lang="en-US" sz="1100" dirty="0">
                        <a:solidFill>
                          <a:srgbClr val="666666"/>
                        </a:solidFill>
                      </a:endParaRP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c>
                  <a:txBody>
                    <a:bodyPr/>
                    <a:lstStyle/>
                    <a:p>
                      <a:pPr fontAlgn="t"/>
                      <a:r>
                        <a:rPr lang="en-US" sz="1100" dirty="0">
                          <a:solidFill>
                            <a:srgbClr val="666666"/>
                          </a:solidFill>
                        </a:rPr>
                        <a:t>Checks the specified disk -- in this case, the floppy disk in the A: drive -- and returns a status report showing the disk size, number of files and directories in use and number of bytes used.</a:t>
                      </a: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r>
              <a:tr h="727505">
                <a:tc>
                  <a:txBody>
                    <a:bodyPr/>
                    <a:lstStyle/>
                    <a:p>
                      <a:pPr fontAlgn="t"/>
                      <a:r>
                        <a:rPr lang="en-US" sz="1100">
                          <a:solidFill>
                            <a:srgbClr val="666666"/>
                          </a:solidFill>
                          <a:latin typeface="courier new"/>
                        </a:rPr>
                        <a:t>COPY</a:t>
                      </a:r>
                      <a:endParaRPr lang="en-US" sz="1100">
                        <a:solidFill>
                          <a:srgbClr val="666666"/>
                        </a:solidFill>
                      </a:endParaRP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c>
                  <a:txBody>
                    <a:bodyPr/>
                    <a:lstStyle/>
                    <a:p>
                      <a:pPr fontAlgn="t"/>
                      <a:r>
                        <a:rPr lang="en-US" sz="1100" dirty="0">
                          <a:solidFill>
                            <a:srgbClr val="666666"/>
                          </a:solidFill>
                          <a:latin typeface="courier new"/>
                        </a:rPr>
                        <a:t>C:\&gt; COPY autoexec.bat autoexec.BAK</a:t>
                      </a:r>
                      <a:endParaRPr lang="en-US" sz="1100" dirty="0">
                        <a:solidFill>
                          <a:srgbClr val="666666"/>
                        </a:solidFill>
                      </a:endParaRP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c>
                  <a:txBody>
                    <a:bodyPr/>
                    <a:lstStyle/>
                    <a:p>
                      <a:pPr fontAlgn="t"/>
                      <a:r>
                        <a:rPr lang="en-US" sz="1100" dirty="0">
                          <a:solidFill>
                            <a:srgbClr val="666666"/>
                          </a:solidFill>
                        </a:rPr>
                        <a:t>Copies specified file or files. Can be used to copy files to duplicates with different file names or to copy files into a different directory without changing names.</a:t>
                      </a:r>
                    </a:p>
                  </a:txBody>
                  <a:tcPr marL="61951" marR="61951" marT="61951" marB="61951">
                    <a:lnL w="9525" cap="flat" cmpd="sng" algn="ctr">
                      <a:solidFill>
                        <a:srgbClr val="C6C2BF"/>
                      </a:solidFill>
                      <a:prstDash val="solid"/>
                      <a:round/>
                      <a:headEnd type="none" w="med" len="med"/>
                      <a:tailEnd type="none" w="med" len="med"/>
                    </a:lnL>
                    <a:lnR w="9525" cap="flat" cmpd="sng" algn="ctr">
                      <a:solidFill>
                        <a:srgbClr val="C6C2BF"/>
                      </a:solidFill>
                      <a:prstDash val="solid"/>
                      <a:round/>
                      <a:headEnd type="none" w="med" len="med"/>
                      <a:tailEnd type="none" w="med" len="med"/>
                    </a:lnR>
                    <a:lnT w="9525" cap="flat" cmpd="sng" algn="ctr">
                      <a:solidFill>
                        <a:srgbClr val="C6C2BF"/>
                      </a:solidFill>
                      <a:prstDash val="solid"/>
                      <a:round/>
                      <a:headEnd type="none" w="med" len="med"/>
                      <a:tailEnd type="none" w="med" len="med"/>
                    </a:lnT>
                    <a:lnB w="9525" cap="flat" cmpd="sng" algn="ctr">
                      <a:solidFill>
                        <a:srgbClr val="C6C2BF"/>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28670"/>
            <a:ext cx="9144000" cy="4708981"/>
          </a:xfrm>
          <a:prstGeom prst="rect">
            <a:avLst/>
          </a:prstGeom>
        </p:spPr>
        <p:txBody>
          <a:bodyPr wrap="square">
            <a:spAutoFit/>
          </a:bodyPr>
          <a:lstStyle/>
          <a:p>
            <a:r>
              <a:rPr lang="en-US" sz="3600" b="1" dirty="0"/>
              <a:t>How to use MS-DOS</a:t>
            </a:r>
          </a:p>
          <a:p>
            <a:r>
              <a:rPr lang="en-US" sz="2400" dirty="0"/>
              <a:t>There are currently at least four ways to use MS-DOS:</a:t>
            </a:r>
          </a:p>
          <a:p>
            <a:r>
              <a:rPr lang="en-US" sz="2400" b="1" dirty="0" smtClean="0"/>
              <a:t>1.Legacy </a:t>
            </a:r>
            <a:r>
              <a:rPr lang="en-US" sz="2400" b="1" dirty="0"/>
              <a:t>systems,</a:t>
            </a:r>
            <a:r>
              <a:rPr lang="en-US" sz="2400" dirty="0"/>
              <a:t> specifically older IBM PC-compatible computers, are still in use. Many are still running some version of MS-DOS.</a:t>
            </a:r>
          </a:p>
          <a:p>
            <a:r>
              <a:rPr lang="en-US" sz="2400" b="1" dirty="0" smtClean="0"/>
              <a:t>2.Compatible </a:t>
            </a:r>
            <a:r>
              <a:rPr lang="en-US" sz="2400" b="1" dirty="0" err="1"/>
              <a:t>OSes</a:t>
            </a:r>
            <a:r>
              <a:rPr lang="en-US" sz="2400" dirty="0"/>
              <a:t> have been published over the years, including at least two </a:t>
            </a:r>
            <a:r>
              <a:rPr lang="en-US" sz="2400" dirty="0" smtClean="0"/>
              <a:t> open Source</a:t>
            </a:r>
            <a:r>
              <a:rPr lang="en-US" sz="2400" dirty="0"/>
              <a:t> implementations of MS-DOS that are still actively maintained. Other MS-DOS-compatible </a:t>
            </a:r>
            <a:r>
              <a:rPr lang="en-US" sz="2400" dirty="0" err="1"/>
              <a:t>OSes</a:t>
            </a:r>
            <a:r>
              <a:rPr lang="en-US" sz="2400" dirty="0"/>
              <a:t> are commercially available for use in embedded systems.</a:t>
            </a:r>
          </a:p>
          <a:p>
            <a:r>
              <a:rPr lang="en-US" sz="2400" b="1" dirty="0" smtClean="0"/>
              <a:t>3.MS-DOS </a:t>
            </a:r>
            <a:r>
              <a:rPr lang="en-US" sz="2400" b="1" dirty="0"/>
              <a:t>emulators</a:t>
            </a:r>
            <a:r>
              <a:rPr lang="en-US" sz="2400" dirty="0"/>
              <a:t> are software constructs that virtually reconstruct the experience of working with MS-DOS.</a:t>
            </a:r>
          </a:p>
          <a:p>
            <a:r>
              <a:rPr lang="en-US" sz="2400" dirty="0"/>
              <a:t>Microsoft released the source code and </a:t>
            </a:r>
            <a:r>
              <a:rPr lang="en-US" sz="2400" dirty="0" smtClean="0"/>
              <a:t>binaries</a:t>
            </a:r>
            <a:r>
              <a:rPr lang="en-US" sz="2400" dirty="0"/>
              <a:t> for two versions of MS-DOS to be used for </a:t>
            </a:r>
            <a:r>
              <a:rPr lang="en-US" sz="2400" b="1" dirty="0"/>
              <a:t>education</a:t>
            </a:r>
            <a:r>
              <a:rPr lang="en-US" sz="2400" dirty="0"/>
              <a:t> and </a:t>
            </a:r>
            <a:r>
              <a:rPr lang="en-US" sz="2400" b="1" dirty="0"/>
              <a:t>experimentation</a:t>
            </a:r>
            <a:r>
              <a:rPr lang="en-US" sz="240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0" name="AutoShape 4" descr="1,000+ Best Thank You Images · 100% Free Download · Pexels Stock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9462" name="Picture 6" descr="Thank You Images – Browse 192,986 Stock Photos, Vectors, and Video | Adobe  Stock"/>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452</Words>
  <Application>Microsoft Office PowerPoint</Application>
  <PresentationFormat>On-screen Show (4:3)</PresentationFormat>
  <Paragraphs>60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MS DOS</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DOS</dc:title>
  <dc:creator>Os</dc:creator>
  <cp:lastModifiedBy>BCA</cp:lastModifiedBy>
  <cp:revision>6</cp:revision>
  <dcterms:created xsi:type="dcterms:W3CDTF">2022-07-21T06:14:00Z</dcterms:created>
  <dcterms:modified xsi:type="dcterms:W3CDTF">2022-08-02T06:23:24Z</dcterms:modified>
</cp:coreProperties>
</file>